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6"/>
  </p:notesMasterIdLst>
  <p:handoutMasterIdLst>
    <p:handoutMasterId r:id="rId37"/>
  </p:handoutMasterIdLst>
  <p:sldIdLst>
    <p:sldId id="640" r:id="rId2"/>
    <p:sldId id="812" r:id="rId3"/>
    <p:sldId id="811" r:id="rId4"/>
    <p:sldId id="262" r:id="rId5"/>
    <p:sldId id="810" r:id="rId6"/>
    <p:sldId id="778" r:id="rId7"/>
    <p:sldId id="813" r:id="rId8"/>
    <p:sldId id="801" r:id="rId9"/>
    <p:sldId id="814" r:id="rId10"/>
    <p:sldId id="815" r:id="rId11"/>
    <p:sldId id="797" r:id="rId12"/>
    <p:sldId id="816" r:id="rId13"/>
    <p:sldId id="817" r:id="rId14"/>
    <p:sldId id="843" r:id="rId15"/>
    <p:sldId id="818" r:id="rId16"/>
    <p:sldId id="820" r:id="rId17"/>
    <p:sldId id="822" r:id="rId18"/>
    <p:sldId id="823" r:id="rId19"/>
    <p:sldId id="824" r:id="rId20"/>
    <p:sldId id="825" r:id="rId21"/>
    <p:sldId id="827" r:id="rId22"/>
    <p:sldId id="841" r:id="rId23"/>
    <p:sldId id="826" r:id="rId24"/>
    <p:sldId id="832" r:id="rId25"/>
    <p:sldId id="833" r:id="rId26"/>
    <p:sldId id="834" r:id="rId27"/>
    <p:sldId id="829" r:id="rId28"/>
    <p:sldId id="830" r:id="rId29"/>
    <p:sldId id="835" r:id="rId30"/>
    <p:sldId id="836" r:id="rId31"/>
    <p:sldId id="837" r:id="rId32"/>
    <p:sldId id="838" r:id="rId33"/>
    <p:sldId id="840" r:id="rId34"/>
    <p:sldId id="839" r:id="rId3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MOU" lastIdx="1" clrIdx="0">
    <p:extLst>
      <p:ext uri="{19B8F6BF-5375-455C-9EA6-DF929625EA0E}">
        <p15:presenceInfo xmlns:p15="http://schemas.microsoft.com/office/powerpoint/2012/main" userId="Microsoft Office 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3" frameSlides="1"/>
  <p:clrMru>
    <a:srgbClr val="68AD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366"/>
    <p:restoredTop sz="95000"/>
  </p:normalViewPr>
  <p:slideViewPr>
    <p:cSldViewPr snapToGrid="0" snapToObjects="1">
      <p:cViewPr varScale="1">
        <p:scale>
          <a:sx n="102" d="100"/>
          <a:sy n="102" d="100"/>
        </p:scale>
        <p:origin x="184" y="42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3536" y="16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E37D56-AB77-CE4B-B078-A8BFFB2FAE95}" type="datetimeFigureOut">
              <a:rPr lang="en-US" smtClean="0"/>
              <a:pPr/>
              <a:t>3/24/21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AC68EB-2DBD-1048-B78B-A0350A0AC7C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744734-BC72-CD49-B3A6-8834D3D26B66}" type="datetimeFigureOut">
              <a:rPr lang="en-US" smtClean="0"/>
              <a:pPr/>
              <a:t>3/24/21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7C1503-D583-024E-8A01-2BDE1B1933B7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7C1503-D583-024E-8A01-2BDE1B1933B7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0046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9/8/09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1102 Computer Science 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93BD4-D8D9-2945-9E33-AF50C186A2A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9/8/09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1102 Computer Science 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93BD4-D8D9-2945-9E33-AF50C186A2A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9/8/09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1102 Computer Science 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93BD4-D8D9-2945-9E33-AF50C186A2A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9/8/09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1102 Computer Science 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93BD4-D8D9-2945-9E33-AF50C186A2A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9/8/09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1102 Computer Science 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93BD4-D8D9-2945-9E33-AF50C186A2A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9/8/09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1102 Computer Science 2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93BD4-D8D9-2945-9E33-AF50C186A2A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9/8/09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1102 Computer Science 2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93BD4-D8D9-2945-9E33-AF50C186A2A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9/8/09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1102 Computer Science 2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93BD4-D8D9-2945-9E33-AF50C186A2A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9/8/09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1102 Computer Science 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93BD4-D8D9-2945-9E33-AF50C186A2A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9/8/09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1102 Computer Science 2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93BD4-D8D9-2945-9E33-AF50C186A2A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9/8/09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1102 Computer Science 2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93BD4-D8D9-2945-9E33-AF50C186A2A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9/8/09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CSCI 1102 Computer Science 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693BD4-D8D9-2945-9E33-AF50C186A2A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flat irons, boulder">
            <a:extLst>
              <a:ext uri="{FF2B5EF4-FFF2-40B4-BE49-F238E27FC236}">
                <a16:creationId xmlns:a16="http://schemas.microsoft.com/office/drawing/2014/main" id="{648A97B7-83B4-8848-809A-42B646F8F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87DFBC-DD2C-9B4B-AC51-B54FFD76FF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1102 Computer Science 2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672CF0AB-650B-1F48-8B64-1D86E7249305}"/>
              </a:ext>
            </a:extLst>
          </p:cNvPr>
          <p:cNvSpPr txBox="1">
            <a:spLocks/>
          </p:cNvSpPr>
          <p:nvPr/>
        </p:nvSpPr>
        <p:spPr>
          <a:xfrm>
            <a:off x="525162" y="2320909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CSCI 1102 Computer Science 2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1E0E75BE-7617-A045-BF47-B007C0AFC68F}"/>
              </a:ext>
            </a:extLst>
          </p:cNvPr>
          <p:cNvSpPr txBox="1">
            <a:spLocks/>
          </p:cNvSpPr>
          <p:nvPr/>
        </p:nvSpPr>
        <p:spPr>
          <a:xfrm>
            <a:off x="1143000" y="3859716"/>
            <a:ext cx="6858000" cy="94088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700" dirty="0">
                <a:solidFill>
                  <a:schemeClr val="bg1"/>
                </a:solidFill>
              </a:rPr>
              <a:t>Meeting 15: Tuesday 3/23/2021</a:t>
            </a:r>
          </a:p>
          <a:p>
            <a:pPr marL="0" indent="0" algn="ctr">
              <a:buNone/>
            </a:pPr>
            <a:r>
              <a:rPr lang="en-US" sz="2700" dirty="0">
                <a:solidFill>
                  <a:schemeClr val="bg1"/>
                </a:solidFill>
              </a:rPr>
              <a:t>Order &amp; Equality</a:t>
            </a:r>
          </a:p>
        </p:txBody>
      </p:sp>
    </p:spTree>
    <p:extLst>
      <p:ext uri="{BB962C8B-B14F-4D97-AF65-F5344CB8AC3E}">
        <p14:creationId xmlns:p14="http://schemas.microsoft.com/office/powerpoint/2010/main" val="36922338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9D918F-2B9C-4445-8274-45586B006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Statements about Containment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AE4295-0DF9-F24A-AA9C-9E12DB95E7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1102 Computer Science 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EE19FFD-F47B-9746-B017-86EBA97A87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9150" y="1836352"/>
            <a:ext cx="4864100" cy="1701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7F72BDA-7F93-9F48-82AD-4E6576C720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9150" y="3632406"/>
            <a:ext cx="4914900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0077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9C2693-9D30-9047-A862-DF39C593F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General Statements</a:t>
            </a:r>
            <a:br>
              <a:rPr lang="en-US" dirty="0"/>
            </a:br>
            <a:r>
              <a:rPr lang="en-US" dirty="0"/>
              <a:t>Variables and their Quantifiers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5EA04A-326B-2F4F-A469-05054305E0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1102 Computer Science 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AEF99D-BBB5-704F-8D76-52E005BF7B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60735"/>
            <a:ext cx="9144000" cy="11897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C46C060-139F-2442-B9A7-AC4802908B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3600" y="3378193"/>
            <a:ext cx="4876800" cy="1016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3ADA46D-7C3B-1A41-B775-1E74F62569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3600" y="4484118"/>
            <a:ext cx="4876800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4302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668D8C3-A68F-494B-B9A6-3127E7F006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650" y="1868638"/>
            <a:ext cx="7124700" cy="469900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54C741-EE1F-8346-A43B-81E719C311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1102 Computer Science 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79EA6B-33A8-144B-AEA7-C4E18B432A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800" y="611648"/>
            <a:ext cx="8788400" cy="109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1959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3A9E93-9077-E046-8A06-17BAB5EA5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1102 Computer Science 2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37A7F9C-EF43-884E-A6AD-1C14A04EA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784" y="5251069"/>
            <a:ext cx="7003613" cy="799002"/>
          </a:xfrm>
        </p:spPr>
        <p:txBody>
          <a:bodyPr anchor="t">
            <a:normAutofit fontScale="90000"/>
          </a:bodyPr>
          <a:lstStyle/>
          <a:p>
            <a:pPr algn="l"/>
            <a:r>
              <a:rPr lang="en-US" dirty="0"/>
              <a:t>Statements can be true or false.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4A8F5C7-6150-E049-A39A-C2E287F1BC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332" y="366826"/>
            <a:ext cx="8648700" cy="1765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BEABA53-2AC7-4749-8F10-3EFD3D8BB1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784" y="2082800"/>
            <a:ext cx="5715000" cy="269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7286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3A9E93-9077-E046-8A06-17BAB5EA5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1102 Computer Science 2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37A7F9C-EF43-884E-A6AD-1C14A04EA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784" y="5251069"/>
            <a:ext cx="7003613" cy="799002"/>
          </a:xfrm>
        </p:spPr>
        <p:txBody>
          <a:bodyPr anchor="t">
            <a:normAutofit fontScale="90000"/>
          </a:bodyPr>
          <a:lstStyle/>
          <a:p>
            <a:pPr algn="l"/>
            <a:r>
              <a:rPr lang="en-US" dirty="0"/>
              <a:t>Statements can be true or false.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1B830D4-A1A9-DB4D-B008-AB88268F8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350" y="173804"/>
            <a:ext cx="8369300" cy="1600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1F2D70F-D24B-394C-AFD0-DAA93D1AAA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947" y="1636474"/>
            <a:ext cx="5867400" cy="293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6836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D649DA-26B4-C44D-B3FC-2400A9BAA7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1102 Computer Science 2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36A51B-C40D-4842-859C-911D9A5705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11885"/>
            <a:ext cx="9144000" cy="4634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3955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A6168-7B79-4947-A96D-51B7E055A7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Subset &amp; Set Equality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8C5501-1091-224F-AB7D-2BD391F2F7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1102 Computer Science 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2FEC27-2230-B041-8F05-9CE1DB50AD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138" y="2190750"/>
            <a:ext cx="8648700" cy="24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4412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A6168-7B79-4947-A96D-51B7E055A7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Sets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8C5501-1091-224F-AB7D-2BD391F2F7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1102 Computer Science 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D43FFAC-1860-D347-8312-9146DBD120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48669"/>
            <a:ext cx="9144000" cy="3757074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842ABB9-F9AE-4443-BC37-1B9ABF93E8BF}"/>
              </a:ext>
            </a:extLst>
          </p:cNvPr>
          <p:cNvCxnSpPr/>
          <p:nvPr/>
        </p:nvCxnSpPr>
        <p:spPr>
          <a:xfrm flipH="1">
            <a:off x="6636774" y="3819833"/>
            <a:ext cx="1489587" cy="0"/>
          </a:xfrm>
          <a:prstGeom prst="straightConnector1">
            <a:avLst/>
          </a:prstGeom>
          <a:ln w="889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73397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A6168-7B79-4947-A96D-51B7E055A7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8C5501-1091-224F-AB7D-2BD391F2F7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1102 Computer Science 2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842ABB9-F9AE-4443-BC37-1B9ABF93E8BF}"/>
              </a:ext>
            </a:extLst>
          </p:cNvPr>
          <p:cNvCxnSpPr/>
          <p:nvPr/>
        </p:nvCxnSpPr>
        <p:spPr>
          <a:xfrm flipH="1">
            <a:off x="6636774" y="3819833"/>
            <a:ext cx="1489587" cy="0"/>
          </a:xfrm>
          <a:prstGeom prst="straightConnector1">
            <a:avLst/>
          </a:prstGeom>
          <a:ln w="889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C28C3321-EB0B-4C48-AFE9-9244BD36DF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99644"/>
            <a:ext cx="9144000" cy="3642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6824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8C5501-1091-224F-AB7D-2BD391F2F7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1102 Computer Science 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196783-0D4C-BA4B-99F2-8EA6813D34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735" y="318272"/>
            <a:ext cx="7698658" cy="109073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A28E923-8E08-284E-B604-031590927E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1971" y="1286434"/>
            <a:ext cx="6980057" cy="5571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4891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>
            <a:extLst>
              <a:ext uri="{FF2B5EF4-FFF2-40B4-BE49-F238E27FC236}">
                <a16:creationId xmlns:a16="http://schemas.microsoft.com/office/drawing/2014/main" id="{BBBEEFC0-70EB-F04F-8AD8-28F3A749EF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23963"/>
            <a:ext cx="9144000" cy="4408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227528-55E7-DF44-91EC-96B994E069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1102 Computer Science 2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EE29F47-8C9A-8E4B-AC39-111F40A64DF5}"/>
              </a:ext>
            </a:extLst>
          </p:cNvPr>
          <p:cNvSpPr txBox="1">
            <a:spLocks/>
          </p:cNvSpPr>
          <p:nvPr/>
        </p:nvSpPr>
        <p:spPr>
          <a:xfrm>
            <a:off x="76787" y="4972615"/>
            <a:ext cx="3475710" cy="6598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bg1"/>
                </a:solidFill>
              </a:rPr>
              <a:t>John von Neumann</a:t>
            </a:r>
          </a:p>
        </p:txBody>
      </p:sp>
    </p:spTree>
    <p:extLst>
      <p:ext uri="{BB962C8B-B14F-4D97-AF65-F5344CB8AC3E}">
        <p14:creationId xmlns:p14="http://schemas.microsoft.com/office/powerpoint/2010/main" val="16919251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A6168-7B79-4947-A96D-51B7E055A7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Partial Maps (aka Partial Functions)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8C5501-1091-224F-AB7D-2BD391F2F7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1102 Computer Science 2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842ABB9-F9AE-4443-BC37-1B9ABF93E8BF}"/>
              </a:ext>
            </a:extLst>
          </p:cNvPr>
          <p:cNvCxnSpPr/>
          <p:nvPr/>
        </p:nvCxnSpPr>
        <p:spPr>
          <a:xfrm flipH="1">
            <a:off x="6636774" y="3819833"/>
            <a:ext cx="1489587" cy="0"/>
          </a:xfrm>
          <a:prstGeom prst="straightConnector1">
            <a:avLst/>
          </a:prstGeom>
          <a:ln w="889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CFEDA486-9A65-7044-902D-8723B77A0A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58777"/>
            <a:ext cx="9144000" cy="2540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7334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8C5501-1091-224F-AB7D-2BD391F2F7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1102 Computer Science 2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6ACE6A9-6541-2745-8C39-E62B29C9ED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149" y="0"/>
            <a:ext cx="8591702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0B70F0D2-5784-2246-BE47-A4C2D1002F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7611" y="2609517"/>
            <a:ext cx="3138183" cy="1638965"/>
          </a:xfrm>
        </p:spPr>
        <p:txBody>
          <a:bodyPr anchor="t">
            <a:normAutofit/>
          </a:bodyPr>
          <a:lstStyle/>
          <a:p>
            <a:pPr algn="l"/>
            <a:r>
              <a:rPr lang="en-US" dirty="0">
                <a:solidFill>
                  <a:srgbClr val="C00000"/>
                </a:solidFill>
              </a:rPr>
              <a:t>Partial maps from A to B?</a:t>
            </a:r>
          </a:p>
        </p:txBody>
      </p:sp>
    </p:spTree>
    <p:extLst>
      <p:ext uri="{BB962C8B-B14F-4D97-AF65-F5344CB8AC3E}">
        <p14:creationId xmlns:p14="http://schemas.microsoft.com/office/powerpoint/2010/main" val="38593466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8C5501-1091-224F-AB7D-2BD391F2F7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1102 Computer Science 2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6ACE6A9-6541-2745-8C39-E62B29C9ED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149" y="0"/>
            <a:ext cx="8591702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0B70F0D2-5784-2246-BE47-A4C2D1002F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5961" y="2506752"/>
            <a:ext cx="4144295" cy="1844496"/>
          </a:xfrm>
        </p:spPr>
        <p:txBody>
          <a:bodyPr anchor="t">
            <a:normAutofit fontScale="90000"/>
          </a:bodyPr>
          <a:lstStyle/>
          <a:p>
            <a:pPr algn="l"/>
            <a:r>
              <a:rPr lang="en-US" dirty="0">
                <a:solidFill>
                  <a:srgbClr val="C00000"/>
                </a:solidFill>
              </a:rPr>
              <a:t>Only R</a:t>
            </a:r>
            <a:r>
              <a:rPr lang="en-US" baseline="-25000" dirty="0">
                <a:solidFill>
                  <a:srgbClr val="C00000"/>
                </a:solidFill>
              </a:rPr>
              <a:t>2</a:t>
            </a:r>
            <a:r>
              <a:rPr lang="en-US" dirty="0">
                <a:solidFill>
                  <a:srgbClr val="C00000"/>
                </a:solidFill>
              </a:rPr>
              <a:t>, R</a:t>
            </a:r>
            <a:r>
              <a:rPr lang="en-US" baseline="-25000" dirty="0">
                <a:solidFill>
                  <a:srgbClr val="C00000"/>
                </a:solidFill>
              </a:rPr>
              <a:t>3</a:t>
            </a:r>
            <a:r>
              <a:rPr lang="en-US" dirty="0">
                <a:solidFill>
                  <a:srgbClr val="C00000"/>
                </a:solidFill>
              </a:rPr>
              <a:t> and R</a:t>
            </a:r>
            <a:r>
              <a:rPr lang="en-US" baseline="-25000" dirty="0">
                <a:solidFill>
                  <a:srgbClr val="C00000"/>
                </a:solidFill>
              </a:rPr>
              <a:t>4</a:t>
            </a:r>
            <a:r>
              <a:rPr lang="en-US" dirty="0">
                <a:solidFill>
                  <a:srgbClr val="C00000"/>
                </a:solidFill>
              </a:rPr>
              <a:t> are partial maps from A to B.</a:t>
            </a:r>
          </a:p>
        </p:txBody>
      </p:sp>
    </p:spTree>
    <p:extLst>
      <p:ext uri="{BB962C8B-B14F-4D97-AF65-F5344CB8AC3E}">
        <p14:creationId xmlns:p14="http://schemas.microsoft.com/office/powerpoint/2010/main" val="30823014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8C5501-1091-224F-AB7D-2BD391F2F7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1102 Computer Science 2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842ABB9-F9AE-4443-BC37-1B9ABF93E8BF}"/>
              </a:ext>
            </a:extLst>
          </p:cNvPr>
          <p:cNvCxnSpPr/>
          <p:nvPr/>
        </p:nvCxnSpPr>
        <p:spPr>
          <a:xfrm flipH="1">
            <a:off x="6636774" y="3819833"/>
            <a:ext cx="1489587" cy="0"/>
          </a:xfrm>
          <a:prstGeom prst="straightConnector1">
            <a:avLst/>
          </a:prstGeom>
          <a:ln w="889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D9A40B9A-20DC-AB48-9BBE-8DB83CA4C4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5214"/>
            <a:ext cx="9144000" cy="5147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1172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5F9241-57F1-0847-B8D4-FC7382A67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Preorders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442EE8-C115-A94D-8F60-9F0E73A06F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1102 Computer Science 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05FD399-ED53-8B43-B10F-050E1EFDCC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97594"/>
            <a:ext cx="9144000" cy="3862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2617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5F9241-57F1-0847-B8D4-FC7382A67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Preorders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442EE8-C115-A94D-8F60-9F0E73A06F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1102 Computer Science 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A2B6D3D-8CD1-5045-B13D-31F2F30ECF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07664"/>
            <a:ext cx="9144000" cy="3642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1611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5F9241-57F1-0847-B8D4-FC7382A67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Preorders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442EE8-C115-A94D-8F60-9F0E73A06F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1102 Computer Science 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C94F9B-4B1B-3F42-AAB8-23700F0B0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07664"/>
            <a:ext cx="9144000" cy="3642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6945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55F0DE-3FDA-3547-ACD0-46D6029BA4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Equivalence Relations &amp; Partial Orders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671BD9-71D0-D949-A112-B86904D65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1102 Computer Science 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9103D8-03F0-5F48-9019-DE9A6B0DA5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21126"/>
            <a:ext cx="9144000" cy="4264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9841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671BD9-71D0-D949-A112-B86904D65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1102 Computer Science 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046F16-ECB8-0B43-9CA6-746A4A57D4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6" y="0"/>
            <a:ext cx="5657629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8C706EE-41D5-7845-B385-390526EC11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7842" y="119831"/>
            <a:ext cx="533400" cy="571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5EA3DE7-8EA1-C345-A200-4DF7C774A6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1645" y="2445669"/>
            <a:ext cx="533400" cy="5715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5F31E75-8294-C549-A3FF-0247C2E748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2150" y="5325194"/>
            <a:ext cx="533400" cy="5715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6C9E3D8-4E5F-7B4E-833F-12396BD253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9116" y="132531"/>
            <a:ext cx="457200" cy="5461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FE94580-BA50-3044-807C-8E98AD2C7F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6689" y="2456321"/>
            <a:ext cx="457200" cy="5461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7CA862C-21B8-1147-9A0F-357FA8FAE2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1052" y="5350594"/>
            <a:ext cx="457200" cy="5461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40E8F83-FB34-AE48-988A-437C7CC31F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94190" y="162027"/>
            <a:ext cx="495300" cy="5588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342946B-7F61-C143-BA25-CCAE098EF2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63630" y="5363294"/>
            <a:ext cx="495300" cy="5588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C62D72D-8C53-3E49-94AC-9655BB237B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46540" y="2445669"/>
            <a:ext cx="495300" cy="5588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EBDAC67-F29D-8242-BE59-20DBD06055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87364" y="107131"/>
            <a:ext cx="533400" cy="5969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3509D7A-F56E-B643-9C26-1C8E4A2E4E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64490" y="2405521"/>
            <a:ext cx="533400" cy="5969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BE48BCD-4A76-DB4F-ACAD-E42A56626D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94405" y="5310446"/>
            <a:ext cx="533400" cy="596900"/>
          </a:xfrm>
          <a:prstGeom prst="rect">
            <a:avLst/>
          </a:prstGeom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04D00CD1-4C93-DF4E-B52F-12B6477C4E03}"/>
              </a:ext>
            </a:extLst>
          </p:cNvPr>
          <p:cNvSpPr/>
          <p:nvPr/>
        </p:nvSpPr>
        <p:spPr>
          <a:xfrm>
            <a:off x="6178345" y="77635"/>
            <a:ext cx="562897" cy="733527"/>
          </a:xfrm>
          <a:prstGeom prst="ellipse">
            <a:avLst/>
          </a:prstGeom>
          <a:noFill/>
          <a:ln w="15875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1525A34-695C-1B4F-BBB4-6D5C35202166}"/>
              </a:ext>
            </a:extLst>
          </p:cNvPr>
          <p:cNvSpPr/>
          <p:nvPr/>
        </p:nvSpPr>
        <p:spPr>
          <a:xfrm>
            <a:off x="6910037" y="77635"/>
            <a:ext cx="562897" cy="733527"/>
          </a:xfrm>
          <a:prstGeom prst="ellipse">
            <a:avLst/>
          </a:prstGeom>
          <a:noFill/>
          <a:ln w="15875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56C0044-E36E-294D-8628-71EBFFC29EED}"/>
              </a:ext>
            </a:extLst>
          </p:cNvPr>
          <p:cNvSpPr/>
          <p:nvPr/>
        </p:nvSpPr>
        <p:spPr>
          <a:xfrm>
            <a:off x="7582737" y="77635"/>
            <a:ext cx="562897" cy="733527"/>
          </a:xfrm>
          <a:prstGeom prst="ellipse">
            <a:avLst/>
          </a:prstGeom>
          <a:noFill/>
          <a:ln w="15875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3637CFF8-9248-B04A-869E-59ECEEBCB428}"/>
              </a:ext>
            </a:extLst>
          </p:cNvPr>
          <p:cNvSpPr/>
          <p:nvPr/>
        </p:nvSpPr>
        <p:spPr>
          <a:xfrm>
            <a:off x="8255437" y="77635"/>
            <a:ext cx="562897" cy="733527"/>
          </a:xfrm>
          <a:prstGeom prst="ellipse">
            <a:avLst/>
          </a:prstGeom>
          <a:noFill/>
          <a:ln w="15875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1AB524BA-BE1E-3F4A-9924-A9A6245F5626}"/>
              </a:ext>
            </a:extLst>
          </p:cNvPr>
          <p:cNvSpPr/>
          <p:nvPr/>
        </p:nvSpPr>
        <p:spPr>
          <a:xfrm>
            <a:off x="5722373" y="1896806"/>
            <a:ext cx="3040627" cy="1620684"/>
          </a:xfrm>
          <a:prstGeom prst="ellipse">
            <a:avLst/>
          </a:prstGeom>
          <a:noFill/>
          <a:ln w="15875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747A02F2-EAAF-EF4D-88B7-417CC5B40FC8}"/>
              </a:ext>
            </a:extLst>
          </p:cNvPr>
          <p:cNvSpPr/>
          <p:nvPr/>
        </p:nvSpPr>
        <p:spPr>
          <a:xfrm>
            <a:off x="5663797" y="5045691"/>
            <a:ext cx="1610231" cy="1174134"/>
          </a:xfrm>
          <a:prstGeom prst="ellipse">
            <a:avLst/>
          </a:prstGeom>
          <a:noFill/>
          <a:ln w="15875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E3844EE-7801-6840-B90B-84FBA80166B5}"/>
              </a:ext>
            </a:extLst>
          </p:cNvPr>
          <p:cNvSpPr/>
          <p:nvPr/>
        </p:nvSpPr>
        <p:spPr>
          <a:xfrm>
            <a:off x="7440143" y="5045691"/>
            <a:ext cx="1610230" cy="1174134"/>
          </a:xfrm>
          <a:prstGeom prst="ellipse">
            <a:avLst/>
          </a:prstGeom>
          <a:noFill/>
          <a:ln w="15875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8714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671BD9-71D0-D949-A112-B86904D65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1102 Computer Science 2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8C706EE-41D5-7845-B385-390526EC11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7842" y="119831"/>
            <a:ext cx="533400" cy="571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5EA3DE7-8EA1-C345-A200-4DF7C774A6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0466" y="3847396"/>
            <a:ext cx="533400" cy="5715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6C9E3D8-4E5F-7B4E-833F-12396BD253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9116" y="132531"/>
            <a:ext cx="457200" cy="5461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FE94580-BA50-3044-807C-8E98AD2C7F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8566" y="3054863"/>
            <a:ext cx="457200" cy="5461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40E8F83-FB34-AE48-988A-437C7CC31F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4190" y="162027"/>
            <a:ext cx="495300" cy="5588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C62D72D-8C53-3E49-94AC-9655BB237B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9516" y="2255681"/>
            <a:ext cx="495300" cy="5588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EBDAC67-F29D-8242-BE59-20DBD06055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87364" y="107131"/>
            <a:ext cx="533400" cy="5969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3509D7A-F56E-B643-9C26-1C8E4A2E4E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20466" y="1412348"/>
            <a:ext cx="533400" cy="5969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EBA3DD6-F1F4-184C-9414-3247A30007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906" y="0"/>
            <a:ext cx="5629570" cy="6858000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1065315-7487-9D46-8D5D-61EE51647EAB}"/>
              </a:ext>
            </a:extLst>
          </p:cNvPr>
          <p:cNvCxnSpPr>
            <a:cxnSpLocks/>
          </p:cNvCxnSpPr>
          <p:nvPr/>
        </p:nvCxnSpPr>
        <p:spPr>
          <a:xfrm flipV="1">
            <a:off x="7487166" y="2009249"/>
            <a:ext cx="0" cy="246432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7FD59EC-C56A-2B4E-88F7-A03FF1E35B8E}"/>
              </a:ext>
            </a:extLst>
          </p:cNvPr>
          <p:cNvCxnSpPr>
            <a:cxnSpLocks/>
          </p:cNvCxnSpPr>
          <p:nvPr/>
        </p:nvCxnSpPr>
        <p:spPr>
          <a:xfrm flipV="1">
            <a:off x="7487166" y="2814481"/>
            <a:ext cx="0" cy="246432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323AEB5-E7F6-F240-9099-AD70D4157639}"/>
              </a:ext>
            </a:extLst>
          </p:cNvPr>
          <p:cNvCxnSpPr>
            <a:cxnSpLocks/>
          </p:cNvCxnSpPr>
          <p:nvPr/>
        </p:nvCxnSpPr>
        <p:spPr>
          <a:xfrm flipV="1">
            <a:off x="7487067" y="3600964"/>
            <a:ext cx="0" cy="246432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55973FA9-A9DF-554F-8F7D-500B2A0E5129}"/>
              </a:ext>
            </a:extLst>
          </p:cNvPr>
          <p:cNvSpPr txBox="1"/>
          <p:nvPr/>
        </p:nvSpPr>
        <p:spPr>
          <a:xfrm>
            <a:off x="5466479" y="5454711"/>
            <a:ext cx="25443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Not a partial order.</a:t>
            </a:r>
          </a:p>
        </p:txBody>
      </p:sp>
    </p:spTree>
    <p:extLst>
      <p:ext uri="{BB962C8B-B14F-4D97-AF65-F5344CB8AC3E}">
        <p14:creationId xmlns:p14="http://schemas.microsoft.com/office/powerpoint/2010/main" val="29454257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961E07-5783-A44D-8A8A-87767F2228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1102 Computer Science 2</a:t>
            </a:r>
          </a:p>
        </p:txBody>
      </p:sp>
      <p:pic>
        <p:nvPicPr>
          <p:cNvPr id="3074" name="Picture 2" descr="Untold History of AI: Invisible Women Programmed America's First Electronic  Computer - IEEE Spectrum">
            <a:extLst>
              <a:ext uri="{FF2B5EF4-FFF2-40B4-BE49-F238E27FC236}">
                <a16:creationId xmlns:a16="http://schemas.microsoft.com/office/drawing/2014/main" id="{58287A69-CF2E-A047-8A5B-7EC6EF62C0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Untold History of AI: Invisible Women Programmed America's First Electronic  Computer - IEEE Spectrum">
            <a:extLst>
              <a:ext uri="{FF2B5EF4-FFF2-40B4-BE49-F238E27FC236}">
                <a16:creationId xmlns:a16="http://schemas.microsoft.com/office/drawing/2014/main" id="{6D356367-9831-9C40-A062-62813BAA8C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240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27892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671BD9-71D0-D949-A112-B86904D65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1102 Computer Science 2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8C706EE-41D5-7845-B385-390526EC11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7842" y="119831"/>
            <a:ext cx="533400" cy="571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5EA3DE7-8EA1-C345-A200-4DF7C774A6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0466" y="3847396"/>
            <a:ext cx="533400" cy="5715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6C9E3D8-4E5F-7B4E-833F-12396BD253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9116" y="132531"/>
            <a:ext cx="457200" cy="5461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FE94580-BA50-3044-807C-8E98AD2C7F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8566" y="3054863"/>
            <a:ext cx="457200" cy="5461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40E8F83-FB34-AE48-988A-437C7CC31F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4190" y="162027"/>
            <a:ext cx="495300" cy="5588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C62D72D-8C53-3E49-94AC-9655BB237B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9516" y="2255681"/>
            <a:ext cx="495300" cy="5588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EBDAC67-F29D-8242-BE59-20DBD06055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87364" y="107131"/>
            <a:ext cx="533400" cy="5969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3509D7A-F56E-B643-9C26-1C8E4A2E4E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20466" y="1412348"/>
            <a:ext cx="533400" cy="596900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1065315-7487-9D46-8D5D-61EE51647EAB}"/>
              </a:ext>
            </a:extLst>
          </p:cNvPr>
          <p:cNvCxnSpPr>
            <a:cxnSpLocks/>
          </p:cNvCxnSpPr>
          <p:nvPr/>
        </p:nvCxnSpPr>
        <p:spPr>
          <a:xfrm flipV="1">
            <a:off x="7487166" y="2009249"/>
            <a:ext cx="0" cy="246432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7FD59EC-C56A-2B4E-88F7-A03FF1E35B8E}"/>
              </a:ext>
            </a:extLst>
          </p:cNvPr>
          <p:cNvCxnSpPr>
            <a:cxnSpLocks/>
          </p:cNvCxnSpPr>
          <p:nvPr/>
        </p:nvCxnSpPr>
        <p:spPr>
          <a:xfrm flipV="1">
            <a:off x="7487166" y="2814481"/>
            <a:ext cx="0" cy="246432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323AEB5-E7F6-F240-9099-AD70D4157639}"/>
              </a:ext>
            </a:extLst>
          </p:cNvPr>
          <p:cNvCxnSpPr>
            <a:cxnSpLocks/>
          </p:cNvCxnSpPr>
          <p:nvPr/>
        </p:nvCxnSpPr>
        <p:spPr>
          <a:xfrm flipV="1">
            <a:off x="7487067" y="3600964"/>
            <a:ext cx="0" cy="246432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0F6613F7-CB77-2D4A-BEA7-19A2A452D9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022" y="0"/>
            <a:ext cx="5515841" cy="68580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659A15D-2004-D644-9812-AC6EAEDC79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8563" y="5784850"/>
            <a:ext cx="533400" cy="5715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790A7E4-B539-F746-8AF8-CF5A8FE4C7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8563" y="4772537"/>
            <a:ext cx="533400" cy="596900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28EA4D8-7CCF-DD42-B78A-0199E383DF6F}"/>
              </a:ext>
            </a:extLst>
          </p:cNvPr>
          <p:cNvCxnSpPr>
            <a:cxnSpLocks/>
          </p:cNvCxnSpPr>
          <p:nvPr/>
        </p:nvCxnSpPr>
        <p:spPr>
          <a:xfrm flipV="1">
            <a:off x="6725263" y="5464678"/>
            <a:ext cx="0" cy="246432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E22BD6B-0F8B-CE41-A0B9-B6E49594ECFC}"/>
              </a:ext>
            </a:extLst>
          </p:cNvPr>
          <p:cNvCxnSpPr>
            <a:cxnSpLocks/>
            <a:endCxn id="24" idx="2"/>
          </p:cNvCxnSpPr>
          <p:nvPr/>
        </p:nvCxnSpPr>
        <p:spPr>
          <a:xfrm flipV="1">
            <a:off x="6877663" y="5350387"/>
            <a:ext cx="1214898" cy="513124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1D91ACF-69F2-F84E-8301-5ED2284188C2}"/>
              </a:ext>
            </a:extLst>
          </p:cNvPr>
          <p:cNvCxnSpPr>
            <a:cxnSpLocks/>
          </p:cNvCxnSpPr>
          <p:nvPr/>
        </p:nvCxnSpPr>
        <p:spPr>
          <a:xfrm flipV="1">
            <a:off x="8112226" y="5383806"/>
            <a:ext cx="0" cy="246432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C410184F-6854-D54B-A06E-800CA1C1B7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4911" y="4791587"/>
            <a:ext cx="495300" cy="5588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7893B909-B243-9D44-85A3-C846BA8714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3457" y="5728327"/>
            <a:ext cx="457200" cy="54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5706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8563E9-F643-074C-A6EB-6A03E9EEB0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Total Order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BBF356-1FC2-854A-9E7E-701F948F2D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1102 Computer Science 2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DE636DBE-B01F-AF48-83AF-B598E74401D2}"/>
              </a:ext>
            </a:extLst>
          </p:cNvPr>
          <p:cNvGrpSpPr/>
          <p:nvPr/>
        </p:nvGrpSpPr>
        <p:grpSpPr>
          <a:xfrm>
            <a:off x="6721980" y="1701678"/>
            <a:ext cx="533400" cy="3006548"/>
            <a:chOff x="7220466" y="1412348"/>
            <a:chExt cx="533400" cy="3006548"/>
          </a:xfrm>
        </p:grpSpPr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85BB365D-F608-F14E-8B2A-D609A23B439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220466" y="3847396"/>
              <a:ext cx="533400" cy="571500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E46DC7C0-5A76-F040-ACE5-F5F5891E6C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58566" y="3054863"/>
              <a:ext cx="457200" cy="546100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D23FF918-35C3-B14E-B17F-A964E4EA216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39516" y="2255681"/>
              <a:ext cx="495300" cy="558800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4ECE9227-D7B3-EE45-AC88-099E555B66B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220466" y="1412348"/>
              <a:ext cx="533400" cy="596900"/>
            </a:xfrm>
            <a:prstGeom prst="rect">
              <a:avLst/>
            </a:prstGeom>
          </p:spPr>
        </p:pic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7D0D5E38-9879-0543-8800-C25A799C2A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87166" y="2009249"/>
              <a:ext cx="0" cy="246432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E42EB175-48F1-504A-A618-6E2196C149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87166" y="2814481"/>
              <a:ext cx="0" cy="246432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3E510E77-4283-8F48-8AE1-03E5458EE9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87067" y="3600964"/>
              <a:ext cx="0" cy="246432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1D13108-42AE-814E-8945-5277F4D21C10}"/>
              </a:ext>
            </a:extLst>
          </p:cNvPr>
          <p:cNvGrpSpPr/>
          <p:nvPr/>
        </p:nvGrpSpPr>
        <p:grpSpPr>
          <a:xfrm>
            <a:off x="1798073" y="2470467"/>
            <a:ext cx="1892094" cy="1583813"/>
            <a:chOff x="6458563" y="4772537"/>
            <a:chExt cx="1892094" cy="1583813"/>
          </a:xfrm>
        </p:grpSpPr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3D35B7A2-6A78-2344-A9D8-D073C1B48A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58563" y="5784850"/>
              <a:ext cx="533400" cy="571500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72D72837-C102-3143-899D-D7EAACB3B31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458563" y="4772537"/>
              <a:ext cx="533400" cy="596900"/>
            </a:xfrm>
            <a:prstGeom prst="rect">
              <a:avLst/>
            </a:prstGeom>
          </p:spPr>
        </p:pic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6A39FC7E-8071-0E40-BDEC-CDD9588DE4E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25263" y="5464678"/>
              <a:ext cx="0" cy="246432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F4869B8-2C59-934C-A123-2539AE411685}"/>
                </a:ext>
              </a:extLst>
            </p:cNvPr>
            <p:cNvCxnSpPr>
              <a:cxnSpLocks/>
              <a:endCxn id="45" idx="2"/>
            </p:cNvCxnSpPr>
            <p:nvPr/>
          </p:nvCxnSpPr>
          <p:spPr>
            <a:xfrm flipV="1">
              <a:off x="6877663" y="5350387"/>
              <a:ext cx="1214898" cy="513124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2BCEABFA-8097-2C44-B27F-519377992B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12226" y="5383806"/>
              <a:ext cx="0" cy="246432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78D85DB0-CAD8-A446-B82F-5FB5CBBEBD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844911" y="4791587"/>
              <a:ext cx="495300" cy="558800"/>
            </a:xfrm>
            <a:prstGeom prst="rect">
              <a:avLst/>
            </a:prstGeom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0A0DD02C-10AE-014C-BAC4-DF066428DB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93457" y="5728327"/>
              <a:ext cx="457200" cy="546100"/>
            </a:xfrm>
            <a:prstGeom prst="rect">
              <a:avLst/>
            </a:prstGeom>
          </p:spPr>
        </p:pic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7596EE45-24D9-A648-AFDE-9C2DF1E05F7E}"/>
              </a:ext>
            </a:extLst>
          </p:cNvPr>
          <p:cNvSpPr txBox="1"/>
          <p:nvPr/>
        </p:nvSpPr>
        <p:spPr>
          <a:xfrm>
            <a:off x="774595" y="4807681"/>
            <a:ext cx="41000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Diamond isn’t comparable to either spade or club.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ECD292D-9366-2547-A0B8-B918EC7DA163}"/>
              </a:ext>
            </a:extLst>
          </p:cNvPr>
          <p:cNvSpPr txBox="1"/>
          <p:nvPr/>
        </p:nvSpPr>
        <p:spPr>
          <a:xfrm>
            <a:off x="5969965" y="5023124"/>
            <a:ext cx="20374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Good to go.</a:t>
            </a:r>
          </a:p>
        </p:txBody>
      </p:sp>
    </p:spTree>
    <p:extLst>
      <p:ext uri="{BB962C8B-B14F-4D97-AF65-F5344CB8AC3E}">
        <p14:creationId xmlns:p14="http://schemas.microsoft.com/office/powerpoint/2010/main" val="13538990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F378F-E9A3-FD47-8667-C948731F0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F010EE-6CD7-B74D-8AC5-2103DFE45D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rgbClr val="C00000"/>
                </a:solidFill>
              </a:rPr>
              <a:t>equals</a:t>
            </a:r>
            <a:r>
              <a:rPr lang="en-US" dirty="0"/>
              <a:t> – should define an equivalence relation, for items x and y of the same type.</a:t>
            </a:r>
          </a:p>
          <a:p>
            <a:endParaRPr lang="en-US" dirty="0"/>
          </a:p>
          <a:p>
            <a:pPr lvl="1"/>
            <a:r>
              <a:rPr lang="en-US" dirty="0"/>
              <a:t>If x isn’t null, y can’t be null;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x.equals</a:t>
            </a:r>
            <a:r>
              <a:rPr lang="en-US" dirty="0"/>
              <a:t>(x)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If </a:t>
            </a:r>
            <a:r>
              <a:rPr lang="en-US" dirty="0" err="1"/>
              <a:t>x.equals</a:t>
            </a:r>
            <a:r>
              <a:rPr lang="en-US" dirty="0"/>
              <a:t>(y) then </a:t>
            </a:r>
            <a:r>
              <a:rPr lang="en-US" dirty="0" err="1"/>
              <a:t>y.equals</a:t>
            </a:r>
            <a:r>
              <a:rPr lang="en-US" dirty="0"/>
              <a:t>(x)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If </a:t>
            </a:r>
            <a:r>
              <a:rPr lang="en-US" dirty="0" err="1"/>
              <a:t>x.equals</a:t>
            </a:r>
            <a:r>
              <a:rPr lang="en-US" dirty="0"/>
              <a:t>(y) and </a:t>
            </a:r>
            <a:r>
              <a:rPr lang="en-US" dirty="0" err="1"/>
              <a:t>y.equals</a:t>
            </a:r>
            <a:r>
              <a:rPr lang="en-US" dirty="0"/>
              <a:t>(z) then </a:t>
            </a:r>
            <a:r>
              <a:rPr lang="en-US" dirty="0" err="1"/>
              <a:t>x.equals</a:t>
            </a:r>
            <a:r>
              <a:rPr lang="en-US" dirty="0"/>
              <a:t>(z).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D253E9-0A4C-954D-B883-F2EC14400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1102 Computer Science 2</a:t>
            </a:r>
          </a:p>
        </p:txBody>
      </p:sp>
    </p:spTree>
    <p:extLst>
      <p:ext uri="{BB962C8B-B14F-4D97-AF65-F5344CB8AC3E}">
        <p14:creationId xmlns:p14="http://schemas.microsoft.com/office/powerpoint/2010/main" val="26539878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F378F-E9A3-FD47-8667-C948731F0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F010EE-6CD7-B74D-8AC5-2103DFE45D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equals </a:t>
            </a:r>
            <a:r>
              <a:rPr lang="en-US" dirty="0"/>
              <a:t>must be in synch with </a:t>
            </a:r>
            <a:r>
              <a:rPr lang="en-US" dirty="0" err="1">
                <a:solidFill>
                  <a:srgbClr val="C00000"/>
                </a:solidFill>
              </a:rPr>
              <a:t>hashCode</a:t>
            </a:r>
            <a:r>
              <a:rPr lang="en-US" dirty="0"/>
              <a:t>: any two items x and y such that </a:t>
            </a:r>
            <a:r>
              <a:rPr lang="en-US" dirty="0" err="1"/>
              <a:t>x.equals</a:t>
            </a:r>
            <a:r>
              <a:rPr lang="en-US" dirty="0"/>
              <a:t>(y) is true, it must be the case that</a:t>
            </a:r>
          </a:p>
          <a:p>
            <a:endParaRPr lang="en-US" dirty="0">
              <a:solidFill>
                <a:srgbClr val="C00000"/>
              </a:solidFill>
            </a:endParaRPr>
          </a:p>
          <a:p>
            <a:endParaRPr lang="en-US" dirty="0">
              <a:solidFill>
                <a:srgbClr val="C00000"/>
              </a:solidFill>
            </a:endParaRPr>
          </a:p>
          <a:p>
            <a:r>
              <a:rPr lang="en-US" dirty="0"/>
              <a:t>NB: it isn’t the case that if </a:t>
            </a:r>
            <a:r>
              <a:rPr lang="en-US" dirty="0" err="1"/>
              <a:t>x.equals</a:t>
            </a:r>
            <a:r>
              <a:rPr lang="en-US" dirty="0"/>
              <a:t>(y) is false, then</a:t>
            </a:r>
          </a:p>
          <a:p>
            <a:pPr lvl="1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D253E9-0A4C-954D-B883-F2EC14400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1102 Computer Science 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26ACA6-3E02-024E-9B77-9CAE95289B1D}"/>
              </a:ext>
            </a:extLst>
          </p:cNvPr>
          <p:cNvSpPr txBox="1"/>
          <p:nvPr/>
        </p:nvSpPr>
        <p:spPr>
          <a:xfrm>
            <a:off x="2027297" y="3393814"/>
            <a:ext cx="51189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/>
              <a:t>x.hashCode</a:t>
            </a:r>
            <a:r>
              <a:rPr lang="en-US" sz="3200" dirty="0"/>
              <a:t>() == </a:t>
            </a:r>
            <a:r>
              <a:rPr lang="en-US" sz="3200" dirty="0" err="1"/>
              <a:t>y.hashCode</a:t>
            </a:r>
            <a:r>
              <a:rPr lang="en-US" sz="3200" dirty="0"/>
              <a:t>()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5612C9-B544-6146-A7A7-ED729F37B981}"/>
              </a:ext>
            </a:extLst>
          </p:cNvPr>
          <p:cNvSpPr txBox="1"/>
          <p:nvPr/>
        </p:nvSpPr>
        <p:spPr>
          <a:xfrm>
            <a:off x="2012549" y="5257800"/>
            <a:ext cx="52775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/>
              <a:t>x.hashCode</a:t>
            </a:r>
            <a:r>
              <a:rPr lang="en-US" sz="3200" dirty="0"/>
              <a:t>() =/= </a:t>
            </a:r>
            <a:r>
              <a:rPr lang="en-US" sz="3200" dirty="0" err="1"/>
              <a:t>y.hashCode</a:t>
            </a:r>
            <a:r>
              <a:rPr lang="en-US" sz="3200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9666346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F378F-E9A3-FD47-8667-C948731F0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F010EE-6CD7-B74D-8AC5-2103DFE45D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solidFill>
                  <a:srgbClr val="C00000"/>
                </a:solidFill>
              </a:rPr>
              <a:t>compareTo</a:t>
            </a:r>
            <a:r>
              <a:rPr lang="en-US" dirty="0"/>
              <a:t> – should define a total order;</a:t>
            </a:r>
          </a:p>
          <a:p>
            <a:endParaRPr lang="en-US" dirty="0"/>
          </a:p>
          <a:p>
            <a:r>
              <a:rPr lang="en-US" dirty="0" err="1">
                <a:solidFill>
                  <a:srgbClr val="C00000"/>
                </a:solidFill>
              </a:rPr>
              <a:t>compareTo</a:t>
            </a:r>
            <a:r>
              <a:rPr lang="en-US" dirty="0"/>
              <a:t> should be </a:t>
            </a:r>
            <a:r>
              <a:rPr lang="en-US" i="1" dirty="0"/>
              <a:t>consistent</a:t>
            </a:r>
            <a:r>
              <a:rPr lang="en-US" dirty="0"/>
              <a:t> with equals: for items x and y of the same type, it should be the case that: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D253E9-0A4C-954D-B883-F2EC14400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1102 Computer Science 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395B00-6567-D54D-B8D0-9AACF79E47DC}"/>
              </a:ext>
            </a:extLst>
          </p:cNvPr>
          <p:cNvSpPr txBox="1"/>
          <p:nvPr/>
        </p:nvSpPr>
        <p:spPr>
          <a:xfrm>
            <a:off x="262807" y="4758952"/>
            <a:ext cx="86183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/>
              <a:t>x.compareTo</a:t>
            </a:r>
            <a:r>
              <a:rPr lang="en-US" sz="3600" dirty="0"/>
              <a:t>(y) == 0 if and only if  </a:t>
            </a:r>
            <a:r>
              <a:rPr lang="en-US" sz="3600" dirty="0" err="1"/>
              <a:t>x.equals</a:t>
            </a:r>
            <a:r>
              <a:rPr lang="en-US" sz="3600" dirty="0"/>
              <a:t>(y)</a:t>
            </a:r>
          </a:p>
        </p:txBody>
      </p:sp>
    </p:spTree>
    <p:extLst>
      <p:ext uri="{BB962C8B-B14F-4D97-AF65-F5344CB8AC3E}">
        <p14:creationId xmlns:p14="http://schemas.microsoft.com/office/powerpoint/2010/main" val="17432621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John von Neumann and guests in front of the Princeton IAS machine.">
            <a:extLst>
              <a:ext uri="{FF2B5EF4-FFF2-40B4-BE49-F238E27FC236}">
                <a16:creationId xmlns:a16="http://schemas.microsoft.com/office/drawing/2014/main" id="{64F4B4D2-E511-484C-A7BA-4363C260E7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0" y="0"/>
            <a:ext cx="8890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4510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DF75EE34-C511-4D44-A536-1B96B07DCC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584" y="73572"/>
            <a:ext cx="9147584" cy="6708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642FD80-96A2-374A-917E-5CFD6C7110B5}"/>
              </a:ext>
            </a:extLst>
          </p:cNvPr>
          <p:cNvSpPr txBox="1">
            <a:spLocks/>
          </p:cNvSpPr>
          <p:nvPr/>
        </p:nvSpPr>
        <p:spPr>
          <a:xfrm>
            <a:off x="87300" y="42042"/>
            <a:ext cx="8236895" cy="6598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bg1"/>
                </a:solidFill>
              </a:rPr>
              <a:t>Von Neumann w Richard Feynman &amp; Stanislaw </a:t>
            </a:r>
            <a:r>
              <a:rPr lang="en-US" sz="3600" dirty="0" err="1">
                <a:solidFill>
                  <a:schemeClr val="bg1"/>
                </a:solidFill>
              </a:rPr>
              <a:t>Ulam</a:t>
            </a:r>
            <a:r>
              <a:rPr lang="en-US" sz="3600" dirty="0">
                <a:solidFill>
                  <a:schemeClr val="bg1"/>
                </a:solidFill>
              </a:rPr>
              <a:t> in Los Alamos</a:t>
            </a:r>
          </a:p>
        </p:txBody>
      </p:sp>
    </p:spTree>
    <p:extLst>
      <p:ext uri="{BB962C8B-B14F-4D97-AF65-F5344CB8AC3E}">
        <p14:creationId xmlns:p14="http://schemas.microsoft.com/office/powerpoint/2010/main" val="16993033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87DFBC-DD2C-9B4B-AC51-B54FFD76FF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1102 Computer Science 2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4856ECD-730C-9B4D-B491-FB0A4D70BAE5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3E5E9F-4A40-064F-9CE8-166F18CABE2A}"/>
              </a:ext>
            </a:extLst>
          </p:cNvPr>
          <p:cNvSpPr txBox="1"/>
          <p:nvPr/>
        </p:nvSpPr>
        <p:spPr>
          <a:xfrm>
            <a:off x="2787312" y="3906324"/>
            <a:ext cx="35693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The </a:t>
            </a:r>
            <a:r>
              <a:rPr lang="en-US" sz="3600" i="1" dirty="0">
                <a:solidFill>
                  <a:schemeClr val="bg1"/>
                </a:solidFill>
              </a:rPr>
              <a:t>Natural Order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C57EC8-10E4-524C-A7E3-53B21914D91A}"/>
              </a:ext>
            </a:extLst>
          </p:cNvPr>
          <p:cNvSpPr txBox="1"/>
          <p:nvPr/>
        </p:nvSpPr>
        <p:spPr>
          <a:xfrm>
            <a:off x="1623051" y="2755404"/>
            <a:ext cx="589789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</a:rPr>
              <a:t>Order &amp; Equality</a:t>
            </a:r>
          </a:p>
        </p:txBody>
      </p:sp>
    </p:spTree>
    <p:extLst>
      <p:ext uri="{BB962C8B-B14F-4D97-AF65-F5344CB8AC3E}">
        <p14:creationId xmlns:p14="http://schemas.microsoft.com/office/powerpoint/2010/main" val="42753292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C33947-3D5E-814F-BE41-C72AE0239D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1102 Computer Science 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CC40BD-BC29-CD49-98E2-64A3672F882F}"/>
              </a:ext>
            </a:extLst>
          </p:cNvPr>
          <p:cNvSpPr txBox="1"/>
          <p:nvPr/>
        </p:nvSpPr>
        <p:spPr>
          <a:xfrm rot="908852">
            <a:off x="3845726" y="1794532"/>
            <a:ext cx="87395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==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722AC9-5EA7-7C47-AF1C-D6AFABBBA367}"/>
              </a:ext>
            </a:extLst>
          </p:cNvPr>
          <p:cNvSpPr txBox="1"/>
          <p:nvPr/>
        </p:nvSpPr>
        <p:spPr>
          <a:xfrm rot="20717307">
            <a:off x="312106" y="4265337"/>
            <a:ext cx="277146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mutation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FDD6AE-87D6-594C-83C3-F01AADE4013B}"/>
              </a:ext>
            </a:extLst>
          </p:cNvPr>
          <p:cNvSpPr txBox="1"/>
          <p:nvPr/>
        </p:nvSpPr>
        <p:spPr>
          <a:xfrm rot="1036840">
            <a:off x="597766" y="2532558"/>
            <a:ext cx="295786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err="1"/>
              <a:t>hashCode</a:t>
            </a:r>
            <a:endParaRPr lang="en-US" sz="5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999E79-E9E5-BC40-91AD-9FA317B511B8}"/>
              </a:ext>
            </a:extLst>
          </p:cNvPr>
          <p:cNvSpPr txBox="1"/>
          <p:nvPr/>
        </p:nvSpPr>
        <p:spPr>
          <a:xfrm rot="1586163">
            <a:off x="7126851" y="3738043"/>
            <a:ext cx="122982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null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7C55641-F8F8-FB4C-9FB2-F48540512DFD}"/>
              </a:ext>
            </a:extLst>
          </p:cNvPr>
          <p:cNvSpPr txBox="1"/>
          <p:nvPr/>
        </p:nvSpPr>
        <p:spPr>
          <a:xfrm rot="20859964">
            <a:off x="1616879" y="4995967"/>
            <a:ext cx="533165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new Comparator()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5D4B8C6-AB29-2C4E-9B60-FAD1C3D5759D}"/>
              </a:ext>
            </a:extLst>
          </p:cNvPr>
          <p:cNvSpPr txBox="1"/>
          <p:nvPr/>
        </p:nvSpPr>
        <p:spPr>
          <a:xfrm rot="1443493">
            <a:off x="4764285" y="917413"/>
            <a:ext cx="330622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err="1"/>
              <a:t>compareTo</a:t>
            </a:r>
            <a:endParaRPr lang="en-US" sz="5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529848-297A-B649-A58F-8F0DF9D64E87}"/>
              </a:ext>
            </a:extLst>
          </p:cNvPr>
          <p:cNvSpPr txBox="1"/>
          <p:nvPr/>
        </p:nvSpPr>
        <p:spPr>
          <a:xfrm rot="20355970">
            <a:off x="1509430" y="834531"/>
            <a:ext cx="201850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equals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C184D11-8E8A-B545-AFC6-0F5B72EA1F67}"/>
              </a:ext>
            </a:extLst>
          </p:cNvPr>
          <p:cNvSpPr txBox="1"/>
          <p:nvPr/>
        </p:nvSpPr>
        <p:spPr>
          <a:xfrm rot="20418864">
            <a:off x="3791127" y="3336002"/>
            <a:ext cx="87395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&lt;=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D78BA58-4107-0346-84BE-E3AB00F0A7EE}"/>
              </a:ext>
            </a:extLst>
          </p:cNvPr>
          <p:cNvSpPr txBox="1"/>
          <p:nvPr/>
        </p:nvSpPr>
        <p:spPr>
          <a:xfrm rot="19604146">
            <a:off x="4865173" y="2848504"/>
            <a:ext cx="26640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compare</a:t>
            </a:r>
          </a:p>
        </p:txBody>
      </p:sp>
    </p:spTree>
    <p:extLst>
      <p:ext uri="{BB962C8B-B14F-4D97-AF65-F5344CB8AC3E}">
        <p14:creationId xmlns:p14="http://schemas.microsoft.com/office/powerpoint/2010/main" val="23089435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A4512B-D55A-6646-A76E-7F27CF3D8B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1102 Computer Science 2</a:t>
            </a:r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31022E8B-0575-0F44-93DF-A83C94753E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/>
              <a:t>Sets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E00FC5D-674A-9143-A5C5-5A901FC6B7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3400" y="2437785"/>
            <a:ext cx="5537200" cy="224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7076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A4512B-D55A-6646-A76E-7F27CF3D8B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1102 Computer Science 2</a:t>
            </a:r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31022E8B-0575-0F44-93DF-A83C94753E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/>
              <a:t>Sets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5D5A03-5CD6-6B4C-B628-5FC315C6BA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5307" y="1912249"/>
            <a:ext cx="5994400" cy="1600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D51C095-8F82-374D-891A-4D4A64CA31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5307" y="3907587"/>
            <a:ext cx="4775200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3604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39967</TotalTime>
  <Words>483</Words>
  <Application>Microsoft Macintosh PowerPoint</Application>
  <PresentationFormat>On-screen Show (4:3)</PresentationFormat>
  <Paragraphs>91</Paragraphs>
  <Slides>34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7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Sets</vt:lpstr>
      <vt:lpstr>Sets</vt:lpstr>
      <vt:lpstr>Statements about Containment</vt:lpstr>
      <vt:lpstr>General Statements Variables and their Quantifiers</vt:lpstr>
      <vt:lpstr>PowerPoint Presentation</vt:lpstr>
      <vt:lpstr>Statements can be true or false.</vt:lpstr>
      <vt:lpstr>Statements can be true or false.</vt:lpstr>
      <vt:lpstr>PowerPoint Presentation</vt:lpstr>
      <vt:lpstr>Subset &amp; Set Equality</vt:lpstr>
      <vt:lpstr>Building Sets</vt:lpstr>
      <vt:lpstr>Relations</vt:lpstr>
      <vt:lpstr>PowerPoint Presentation</vt:lpstr>
      <vt:lpstr>Partial Maps (aka Partial Functions)</vt:lpstr>
      <vt:lpstr>Partial maps from A to B?</vt:lpstr>
      <vt:lpstr>Only R2, R3 and R4 are partial maps from A to B.</vt:lpstr>
      <vt:lpstr>PowerPoint Presentation</vt:lpstr>
      <vt:lpstr>Preorders</vt:lpstr>
      <vt:lpstr>Preorders</vt:lpstr>
      <vt:lpstr>Preorders</vt:lpstr>
      <vt:lpstr>Equivalence Relations &amp; Partial Orders</vt:lpstr>
      <vt:lpstr>PowerPoint Presentation</vt:lpstr>
      <vt:lpstr>PowerPoint Presentation</vt:lpstr>
      <vt:lpstr>PowerPoint Presentation</vt:lpstr>
      <vt:lpstr>Total Order</vt:lpstr>
      <vt:lpstr>Java</vt:lpstr>
      <vt:lpstr>Java</vt:lpstr>
      <vt:lpstr>Java</vt:lpstr>
    </vt:vector>
  </TitlesOfParts>
  <Company>Boston College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Digital Audio</dc:title>
  <dc:creator>Robert Muller</dc:creator>
  <cp:lastModifiedBy>Microsoft Office User</cp:lastModifiedBy>
  <cp:revision>531</cp:revision>
  <cp:lastPrinted>2021-03-08T20:57:25Z</cp:lastPrinted>
  <dcterms:created xsi:type="dcterms:W3CDTF">2010-11-01T18:39:22Z</dcterms:created>
  <dcterms:modified xsi:type="dcterms:W3CDTF">2021-03-24T12:59:30Z</dcterms:modified>
</cp:coreProperties>
</file>